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uce" charset="1" panose="00000500000000000000"/>
      <p:regular r:id="rId10"/>
    </p:embeddedFont>
    <p:embeddedFont>
      <p:font typeface="Open Sauce Bold" charset="1" panose="00000800000000000000"/>
      <p:regular r:id="rId11"/>
    </p:embeddedFont>
    <p:embeddedFont>
      <p:font typeface="Open Sauce Italics" charset="1" panose="00000500000000000000"/>
      <p:regular r:id="rId12"/>
    </p:embeddedFont>
    <p:embeddedFont>
      <p:font typeface="Open Sauce Bold Italics" charset="1" panose="00000800000000000000"/>
      <p:regular r:id="rId13"/>
    </p:embeddedFont>
    <p:embeddedFont>
      <p:font typeface="EB Garamond" charset="1" panose="00000000000000000000"/>
      <p:regular r:id="rId14"/>
    </p:embeddedFont>
    <p:embeddedFont>
      <p:font typeface="EB Garamond Bold" charset="1" panose="00000000000000000000"/>
      <p:regular r:id="rId15"/>
    </p:embeddedFont>
    <p:embeddedFont>
      <p:font typeface="EB Garamond Italics" charset="1" panose="00000000000000000000"/>
      <p:regular r:id="rId16"/>
    </p:embeddedFont>
    <p:embeddedFont>
      <p:font typeface="EB Garamond Bold Italics" charset="1" panose="00000000000000000000"/>
      <p:regular r:id="rId17"/>
    </p:embeddedFont>
    <p:embeddedFont>
      <p:font typeface="EB Garamond Medium" charset="1" panose="00000000000000000000"/>
      <p:regular r:id="rId18"/>
    </p:embeddedFont>
    <p:embeddedFont>
      <p:font typeface="EB Garamond Medium Bold" charset="1" panose="00000000000000000000"/>
      <p:regular r:id="rId19"/>
    </p:embeddedFont>
    <p:embeddedFont>
      <p:font typeface="EB Garamond Medium Italics" charset="1" panose="00000000000000000000"/>
      <p:regular r:id="rId20"/>
    </p:embeddedFont>
    <p:embeddedFont>
      <p:font typeface="EB Garamond Medium 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https://github.com/Perarivu/to-do-list.git" TargetMode="External" Type="http://schemas.openxmlformats.org/officeDocument/2006/relationships/hyperlink"/><Relationship Id="rId2" Target="../media/image15.jpeg" Type="http://schemas.openxmlformats.org/officeDocument/2006/relationships/image"/><Relationship Id="rId3" Target="../media/image3.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8277"/>
            <a:ext cx="18288000" cy="10267902"/>
            <a:chOff x="0" y="0"/>
            <a:chExt cx="24384000" cy="13690536"/>
          </a:xfrm>
        </p:grpSpPr>
        <p:sp>
          <p:nvSpPr>
            <p:cNvPr name="Freeform 3" id="3"/>
            <p:cNvSpPr/>
            <p:nvPr/>
          </p:nvSpPr>
          <p:spPr>
            <a:xfrm>
              <a:off x="0" y="0"/>
              <a:ext cx="24384000" cy="13690473"/>
            </a:xfrm>
            <a:custGeom>
              <a:avLst/>
              <a:gdLst/>
              <a:ahLst/>
              <a:cxnLst/>
              <a:rect r="r" b="b" t="t" l="l"/>
              <a:pathLst>
                <a:path h="13690473" w="24384000">
                  <a:moveTo>
                    <a:pt x="0" y="0"/>
                  </a:moveTo>
                  <a:lnTo>
                    <a:pt x="0" y="13690473"/>
                  </a:lnTo>
                  <a:lnTo>
                    <a:pt x="24384000" y="13690473"/>
                  </a:lnTo>
                  <a:lnTo>
                    <a:pt x="24384000" y="0"/>
                  </a:lnTo>
                  <a:close/>
                </a:path>
              </a:pathLst>
            </a:custGeom>
            <a:blipFill>
              <a:blip r:embed="rId2"/>
              <a:stretch>
                <a:fillRect l="0" r="0" t="0" b="0"/>
              </a:stretch>
            </a:blipFill>
          </p:spPr>
        </p:sp>
      </p:grpSp>
      <p:sp>
        <p:nvSpPr>
          <p:cNvPr name="TextBox 4" id="4"/>
          <p:cNvSpPr txBox="true"/>
          <p:nvPr/>
        </p:nvSpPr>
        <p:spPr>
          <a:xfrm rot="0">
            <a:off x="763038" y="4792504"/>
            <a:ext cx="6358118" cy="2893390"/>
          </a:xfrm>
          <a:prstGeom prst="rect">
            <a:avLst/>
          </a:prstGeom>
        </p:spPr>
        <p:txBody>
          <a:bodyPr anchor="t" rtlCol="false" tIns="0" lIns="0" bIns="0" rIns="0">
            <a:spAutoFit/>
          </a:bodyPr>
          <a:lstStyle/>
          <a:p>
            <a:pPr algn="l">
              <a:lnSpc>
                <a:spcPts val="5702"/>
              </a:lnSpc>
            </a:pPr>
            <a:r>
              <a:rPr lang="en-US" sz="4800">
                <a:solidFill>
                  <a:srgbClr val="223669"/>
                </a:solidFill>
                <a:latin typeface="Open Sauce Bold"/>
              </a:rPr>
              <a:t>SRS FOR </a:t>
            </a:r>
          </a:p>
          <a:p>
            <a:pPr algn="l">
              <a:lnSpc>
                <a:spcPts val="5702"/>
              </a:lnSpc>
            </a:pPr>
            <a:r>
              <a:rPr lang="en-US" sz="4800">
                <a:solidFill>
                  <a:srgbClr val="223669"/>
                </a:solidFill>
                <a:latin typeface="Open Sauce Bold"/>
              </a:rPr>
              <a:t>TO-DO-LIST</a:t>
            </a:r>
          </a:p>
          <a:p>
            <a:pPr algn="l">
              <a:lnSpc>
                <a:spcPts val="5702"/>
              </a:lnSpc>
            </a:pPr>
            <a:r>
              <a:rPr lang="en-US" sz="4800">
                <a:solidFill>
                  <a:srgbClr val="223669"/>
                </a:solidFill>
                <a:latin typeface="Open Sauce Bold"/>
              </a:rPr>
              <a:t>PROJECT</a:t>
            </a:r>
          </a:p>
          <a:p>
            <a:pPr algn="just">
              <a:lnSpc>
                <a:spcPts val="5702"/>
              </a:lnSpc>
            </a:pPr>
          </a:p>
        </p:txBody>
      </p:sp>
      <p:sp>
        <p:nvSpPr>
          <p:cNvPr name="TextBox 5" id="5"/>
          <p:cNvSpPr txBox="true"/>
          <p:nvPr/>
        </p:nvSpPr>
        <p:spPr>
          <a:xfrm rot="0">
            <a:off x="782088" y="7136283"/>
            <a:ext cx="4902518" cy="2112492"/>
          </a:xfrm>
          <a:prstGeom prst="rect">
            <a:avLst/>
          </a:prstGeom>
        </p:spPr>
        <p:txBody>
          <a:bodyPr anchor="t" rtlCol="false" tIns="0" lIns="0" bIns="0" rIns="0">
            <a:spAutoFit/>
          </a:bodyPr>
          <a:lstStyle/>
          <a:p>
            <a:pPr algn="l">
              <a:lnSpc>
                <a:spcPts val="3300"/>
              </a:lnSpc>
            </a:pPr>
            <a:r>
              <a:rPr lang="en-US" sz="2799">
                <a:solidFill>
                  <a:srgbClr val="223669"/>
                </a:solidFill>
                <a:latin typeface="Open Sauce Italics"/>
              </a:rPr>
              <a:t>DONE BY</a:t>
            </a:r>
            <a:r>
              <a:rPr lang="en-US" sz="2799">
                <a:solidFill>
                  <a:srgbClr val="223669"/>
                </a:solidFill>
                <a:latin typeface="Open Sauce"/>
              </a:rPr>
              <a:t>,</a:t>
            </a:r>
          </a:p>
          <a:p>
            <a:pPr algn="l">
              <a:lnSpc>
                <a:spcPts val="3300"/>
              </a:lnSpc>
            </a:pPr>
            <a:r>
              <a:rPr lang="en-US" sz="2799">
                <a:solidFill>
                  <a:srgbClr val="223669"/>
                </a:solidFill>
                <a:latin typeface="Open Sauce"/>
              </a:rPr>
              <a:t> PRADEEP S</a:t>
            </a:r>
          </a:p>
          <a:p>
            <a:pPr algn="l">
              <a:lnSpc>
                <a:spcPts val="3300"/>
              </a:lnSpc>
            </a:pPr>
            <a:r>
              <a:rPr lang="en-US" sz="2799">
                <a:solidFill>
                  <a:srgbClr val="223669"/>
                </a:solidFill>
                <a:latin typeface="Open Sauce"/>
              </a:rPr>
              <a:t> PERARIVU V</a:t>
            </a:r>
          </a:p>
          <a:p>
            <a:pPr algn="l">
              <a:lnSpc>
                <a:spcPts val="3300"/>
              </a:lnSpc>
            </a:pPr>
            <a:r>
              <a:rPr lang="en-US" sz="2799">
                <a:solidFill>
                  <a:srgbClr val="223669"/>
                </a:solidFill>
                <a:latin typeface="Open Sauce"/>
              </a:rPr>
              <a:t> JONE MATHANESH</a:t>
            </a:r>
          </a:p>
          <a:p>
            <a:pPr algn="l">
              <a:lnSpc>
                <a:spcPts val="3300"/>
              </a:lnSpc>
            </a:pPr>
            <a:r>
              <a:rPr lang="en-US" sz="2799">
                <a:solidFill>
                  <a:srgbClr val="223669"/>
                </a:solidFill>
                <a:latin typeface="Open Sauce"/>
              </a:rPr>
              <a:t> LOKESH 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p:cNvSpPr/>
            <p:nvPr/>
          </p:nvSpPr>
          <p:spPr>
            <a:xfrm>
              <a:off x="0" y="0"/>
              <a:ext cx="24384000" cy="13716000"/>
            </a:xfrm>
            <a:custGeom>
              <a:avLst/>
              <a:gdLst/>
              <a:ahLst/>
              <a:cxnLst/>
              <a:rect r="r" b="b" t="t" l="l"/>
              <a:pathLst>
                <a:path h="13716000" w="24384000">
                  <a:moveTo>
                    <a:pt x="0" y="0"/>
                  </a:moveTo>
                  <a:lnTo>
                    <a:pt x="0" y="13716000"/>
                  </a:lnTo>
                  <a:lnTo>
                    <a:pt x="24384000" y="13716000"/>
                  </a:lnTo>
                  <a:lnTo>
                    <a:pt x="24384000" y="0"/>
                  </a:lnTo>
                  <a:close/>
                </a:path>
              </a:pathLst>
            </a:custGeom>
            <a:blipFill>
              <a:blip r:embed="rId2"/>
              <a:stretch>
                <a:fillRect l="-12500" r="0" t="0" b="0"/>
              </a:stretch>
            </a:blipFill>
          </p:spPr>
        </p:sp>
      </p:grpSp>
      <p:grpSp>
        <p:nvGrpSpPr>
          <p:cNvPr name="Group 4" id="4"/>
          <p:cNvGrpSpPr>
            <a:grpSpLocks noChangeAspect="true"/>
          </p:cNvGrpSpPr>
          <p:nvPr/>
        </p:nvGrpSpPr>
        <p:grpSpPr>
          <a:xfrm rot="0">
            <a:off x="0" y="10"/>
            <a:ext cx="18288000" cy="10286990"/>
            <a:chOff x="0" y="0"/>
            <a:chExt cx="24384000" cy="13715987"/>
          </a:xfrm>
        </p:grpSpPr>
        <p:sp>
          <p:nvSpPr>
            <p:cNvPr name="Freeform 5" id="5"/>
            <p:cNvSpPr/>
            <p:nvPr/>
          </p:nvSpPr>
          <p:spPr>
            <a:xfrm>
              <a:off x="0" y="0"/>
              <a:ext cx="24384000" cy="13716000"/>
            </a:xfrm>
            <a:custGeom>
              <a:avLst/>
              <a:gdLst/>
              <a:ahLst/>
              <a:cxnLst/>
              <a:rect r="r" b="b" t="t" l="l"/>
              <a:pathLst>
                <a:path h="13716000" w="24384000">
                  <a:moveTo>
                    <a:pt x="0" y="0"/>
                  </a:moveTo>
                  <a:lnTo>
                    <a:pt x="0" y="13716000"/>
                  </a:lnTo>
                  <a:lnTo>
                    <a:pt x="24384000" y="13716000"/>
                  </a:lnTo>
                  <a:lnTo>
                    <a:pt x="24384000" y="0"/>
                  </a:lnTo>
                  <a:close/>
                </a:path>
              </a:pathLst>
            </a:custGeom>
            <a:blipFill>
              <a:blip r:embed="rId3"/>
              <a:stretch>
                <a:fillRect l="0" r="-104" t="0" b="-92"/>
              </a:stretch>
            </a:blipFill>
          </p:spPr>
        </p:sp>
      </p:gr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3503" y="1212847"/>
            <a:ext cx="9594847" cy="8185147"/>
          </a:xfrm>
          <a:prstGeom prst="rect">
            <a:avLst/>
          </a:prstGeom>
        </p:spPr>
      </p:pic>
      <p:grpSp>
        <p:nvGrpSpPr>
          <p:cNvPr name="Group 7" id="7"/>
          <p:cNvGrpSpPr>
            <a:grpSpLocks noChangeAspect="true"/>
          </p:cNvGrpSpPr>
          <p:nvPr/>
        </p:nvGrpSpPr>
        <p:grpSpPr>
          <a:xfrm rot="0">
            <a:off x="8534552" y="484232"/>
            <a:ext cx="9753448" cy="9802768"/>
            <a:chOff x="0" y="0"/>
            <a:chExt cx="13004597" cy="13070357"/>
          </a:xfrm>
        </p:grpSpPr>
        <p:sp>
          <p:nvSpPr>
            <p:cNvPr name="Freeform 8" id="8"/>
            <p:cNvSpPr/>
            <p:nvPr/>
          </p:nvSpPr>
          <p:spPr>
            <a:xfrm>
              <a:off x="0" y="0"/>
              <a:ext cx="13004546" cy="13070332"/>
            </a:xfrm>
            <a:custGeom>
              <a:avLst/>
              <a:gdLst/>
              <a:ahLst/>
              <a:cxnLst/>
              <a:rect r="r" b="b" t="t" l="l"/>
              <a:pathLst>
                <a:path h="13070332" w="13004546">
                  <a:moveTo>
                    <a:pt x="0" y="0"/>
                  </a:moveTo>
                  <a:lnTo>
                    <a:pt x="0" y="13070332"/>
                  </a:lnTo>
                  <a:lnTo>
                    <a:pt x="13004546" y="13070332"/>
                  </a:lnTo>
                  <a:lnTo>
                    <a:pt x="13004546" y="0"/>
                  </a:lnTo>
                  <a:close/>
                </a:path>
              </a:pathLst>
            </a:custGeom>
            <a:blipFill>
              <a:blip r:embed="rId6"/>
              <a:stretch>
                <a:fillRect l="0" r="-87503" t="0" b="-4939"/>
              </a:stretch>
            </a:blipFill>
          </p:spPr>
        </p:sp>
      </p:grpSp>
      <p:sp>
        <p:nvSpPr>
          <p:cNvPr name="TextBox 9" id="9"/>
          <p:cNvSpPr txBox="true"/>
          <p:nvPr/>
        </p:nvSpPr>
        <p:spPr>
          <a:xfrm rot="0">
            <a:off x="379419" y="1591856"/>
            <a:ext cx="4642180" cy="630993"/>
          </a:xfrm>
          <a:prstGeom prst="rect">
            <a:avLst/>
          </a:prstGeom>
        </p:spPr>
        <p:txBody>
          <a:bodyPr anchor="t" rtlCol="false" tIns="0" lIns="0" bIns="0" rIns="0">
            <a:spAutoFit/>
          </a:bodyPr>
          <a:lstStyle/>
          <a:p>
            <a:pPr algn="l">
              <a:lnSpc>
                <a:spcPts val="5120"/>
              </a:lnSpc>
            </a:pPr>
            <a:r>
              <a:rPr lang="en-US" sz="3657">
                <a:solidFill>
                  <a:srgbClr val="0D4679"/>
                </a:solidFill>
                <a:latin typeface="EB Garamond Medium"/>
              </a:rPr>
              <a:t>TO-DO-LIST</a:t>
            </a:r>
          </a:p>
        </p:txBody>
      </p:sp>
      <p:sp>
        <p:nvSpPr>
          <p:cNvPr name="TextBox 10" id="10"/>
          <p:cNvSpPr txBox="true"/>
          <p:nvPr/>
        </p:nvSpPr>
        <p:spPr>
          <a:xfrm rot="0">
            <a:off x="380848" y="2578246"/>
            <a:ext cx="2145678" cy="555422"/>
          </a:xfrm>
          <a:prstGeom prst="rect">
            <a:avLst/>
          </a:prstGeom>
        </p:spPr>
        <p:txBody>
          <a:bodyPr anchor="t" rtlCol="false" tIns="0" lIns="0" bIns="0" rIns="0">
            <a:spAutoFit/>
          </a:bodyPr>
          <a:lstStyle/>
          <a:p>
            <a:pPr algn="l">
              <a:lnSpc>
                <a:spcPts val="4479"/>
              </a:lnSpc>
            </a:pPr>
            <a:r>
              <a:rPr lang="en-US" sz="3199">
                <a:solidFill>
                  <a:srgbClr val="0D4679"/>
                </a:solidFill>
                <a:latin typeface="EB Garamond"/>
              </a:rPr>
              <a:t>Introduction:</a:t>
            </a:r>
          </a:p>
        </p:txBody>
      </p:sp>
      <p:sp>
        <p:nvSpPr>
          <p:cNvPr name="TextBox 11" id="11"/>
          <p:cNvSpPr txBox="true"/>
          <p:nvPr/>
        </p:nvSpPr>
        <p:spPr>
          <a:xfrm rot="0">
            <a:off x="380848" y="3121352"/>
            <a:ext cx="8914095" cy="2093442"/>
          </a:xfrm>
          <a:prstGeom prst="rect">
            <a:avLst/>
          </a:prstGeom>
        </p:spPr>
        <p:txBody>
          <a:bodyPr anchor="t" rtlCol="false" tIns="0" lIns="0" bIns="0" rIns="0">
            <a:spAutoFit/>
          </a:bodyPr>
          <a:lstStyle/>
          <a:p>
            <a:pPr algn="just">
              <a:lnSpc>
                <a:spcPts val="3300"/>
              </a:lnSpc>
            </a:pPr>
            <a:r>
              <a:rPr lang="en-US" sz="2799">
                <a:solidFill>
                  <a:srgbClr val="FFFFFF"/>
                </a:solidFill>
                <a:latin typeface="EB Garamond"/>
              </a:rPr>
              <a:t>The To-Do List application is a software system that allows users to manage their tasks and activities in a simple and efficient way. The application will be available for both desktop and mobile platforms.</a:t>
            </a:r>
          </a:p>
          <a:p>
            <a:pPr algn="just">
              <a:lnSpc>
                <a:spcPts val="3300"/>
              </a:lnSpc>
            </a:pPr>
          </a:p>
        </p:txBody>
      </p:sp>
      <p:sp>
        <p:nvSpPr>
          <p:cNvPr name="TextBox 12" id="12"/>
          <p:cNvSpPr txBox="true"/>
          <p:nvPr/>
        </p:nvSpPr>
        <p:spPr>
          <a:xfrm rot="0">
            <a:off x="725424" y="5985081"/>
            <a:ext cx="2732418" cy="496643"/>
          </a:xfrm>
          <a:prstGeom prst="rect">
            <a:avLst/>
          </a:prstGeom>
        </p:spPr>
        <p:txBody>
          <a:bodyPr anchor="t" rtlCol="false" tIns="0" lIns="0" bIns="0" rIns="0">
            <a:spAutoFit/>
          </a:bodyPr>
          <a:lstStyle/>
          <a:p>
            <a:pPr algn="l">
              <a:lnSpc>
                <a:spcPts val="3919"/>
              </a:lnSpc>
            </a:pPr>
            <a:r>
              <a:rPr lang="en-US" sz="2799" spc="41">
                <a:solidFill>
                  <a:srgbClr val="0D4679"/>
                </a:solidFill>
                <a:latin typeface="Open Sauce Bold"/>
              </a:rPr>
              <a:t>LMS Username</a:t>
            </a:r>
          </a:p>
        </p:txBody>
      </p:sp>
      <p:sp>
        <p:nvSpPr>
          <p:cNvPr name="TextBox 13" id="13"/>
          <p:cNvSpPr txBox="true"/>
          <p:nvPr/>
        </p:nvSpPr>
        <p:spPr>
          <a:xfrm rot="0">
            <a:off x="5100923" y="5985081"/>
            <a:ext cx="1143486" cy="496643"/>
          </a:xfrm>
          <a:prstGeom prst="rect">
            <a:avLst/>
          </a:prstGeom>
        </p:spPr>
        <p:txBody>
          <a:bodyPr anchor="t" rtlCol="false" tIns="0" lIns="0" bIns="0" rIns="0">
            <a:spAutoFit/>
          </a:bodyPr>
          <a:lstStyle/>
          <a:p>
            <a:pPr algn="l">
              <a:lnSpc>
                <a:spcPts val="3919"/>
              </a:lnSpc>
            </a:pPr>
            <a:r>
              <a:rPr lang="en-US" sz="2799" spc="41">
                <a:solidFill>
                  <a:srgbClr val="0D4679"/>
                </a:solidFill>
                <a:latin typeface="Open Sauce Bold"/>
              </a:rPr>
              <a:t>Name </a:t>
            </a:r>
          </a:p>
        </p:txBody>
      </p:sp>
      <p:sp>
        <p:nvSpPr>
          <p:cNvPr name="TextBox 14" id="14"/>
          <p:cNvSpPr txBox="true"/>
          <p:nvPr/>
        </p:nvSpPr>
        <p:spPr>
          <a:xfrm rot="0">
            <a:off x="7721622" y="5985081"/>
            <a:ext cx="1151973" cy="496643"/>
          </a:xfrm>
          <a:prstGeom prst="rect">
            <a:avLst/>
          </a:prstGeom>
        </p:spPr>
        <p:txBody>
          <a:bodyPr anchor="t" rtlCol="false" tIns="0" lIns="0" bIns="0" rIns="0">
            <a:spAutoFit/>
          </a:bodyPr>
          <a:lstStyle/>
          <a:p>
            <a:pPr algn="l">
              <a:lnSpc>
                <a:spcPts val="3919"/>
              </a:lnSpc>
            </a:pPr>
            <a:r>
              <a:rPr lang="en-US" sz="2799" spc="41">
                <a:solidFill>
                  <a:srgbClr val="0D4679"/>
                </a:solidFill>
                <a:latin typeface="Open Sauce Bold"/>
              </a:rPr>
              <a:t>Batch </a:t>
            </a:r>
          </a:p>
        </p:txBody>
      </p:sp>
      <p:sp>
        <p:nvSpPr>
          <p:cNvPr name="TextBox 15" id="15"/>
          <p:cNvSpPr txBox="true"/>
          <p:nvPr/>
        </p:nvSpPr>
        <p:spPr>
          <a:xfrm rot="0">
            <a:off x="390306" y="6736994"/>
            <a:ext cx="1270892" cy="2295472"/>
          </a:xfrm>
          <a:prstGeom prst="rect">
            <a:avLst/>
          </a:prstGeom>
        </p:spPr>
        <p:txBody>
          <a:bodyPr anchor="t" rtlCol="false" tIns="0" lIns="0" bIns="0" rIns="0">
            <a:spAutoFit/>
          </a:bodyPr>
          <a:lstStyle/>
          <a:p>
            <a:pPr>
              <a:lnSpc>
                <a:spcPts val="4724"/>
              </a:lnSpc>
            </a:pPr>
            <a:r>
              <a:rPr lang="en-US" sz="1999">
                <a:solidFill>
                  <a:srgbClr val="FFFFFF"/>
                </a:solidFill>
                <a:latin typeface="Arimo"/>
              </a:rPr>
              <a:t>2129a3939</a:t>
            </a:r>
          </a:p>
          <a:p>
            <a:pPr>
              <a:lnSpc>
                <a:spcPts val="4724"/>
              </a:lnSpc>
            </a:pPr>
            <a:r>
              <a:rPr lang="en-US" sz="1999">
                <a:solidFill>
                  <a:srgbClr val="FFFFFF"/>
                </a:solidFill>
                <a:latin typeface="Arimo"/>
              </a:rPr>
              <a:t>2129a3938</a:t>
            </a:r>
          </a:p>
          <a:p>
            <a:pPr>
              <a:lnSpc>
                <a:spcPts val="4724"/>
              </a:lnSpc>
            </a:pPr>
            <a:r>
              <a:rPr lang="en-US" sz="1999">
                <a:solidFill>
                  <a:srgbClr val="FFFFFF"/>
                </a:solidFill>
                <a:latin typeface="Arimo"/>
              </a:rPr>
              <a:t>2129a3929</a:t>
            </a:r>
          </a:p>
          <a:p>
            <a:pPr algn="l">
              <a:lnSpc>
                <a:spcPts val="4724"/>
              </a:lnSpc>
            </a:pPr>
            <a:r>
              <a:rPr lang="en-US" sz="1999">
                <a:solidFill>
                  <a:srgbClr val="FFFFFF"/>
                </a:solidFill>
                <a:latin typeface="Arimo"/>
              </a:rPr>
              <a:t>2129a3932</a:t>
            </a:r>
          </a:p>
        </p:txBody>
      </p:sp>
      <p:sp>
        <p:nvSpPr>
          <p:cNvPr name="TextBox 16" id="16"/>
          <p:cNvSpPr txBox="true"/>
          <p:nvPr/>
        </p:nvSpPr>
        <p:spPr>
          <a:xfrm rot="0">
            <a:off x="3985355" y="6736994"/>
            <a:ext cx="2059981" cy="2295472"/>
          </a:xfrm>
          <a:prstGeom prst="rect">
            <a:avLst/>
          </a:prstGeom>
        </p:spPr>
        <p:txBody>
          <a:bodyPr anchor="t" rtlCol="false" tIns="0" lIns="0" bIns="0" rIns="0">
            <a:spAutoFit/>
          </a:bodyPr>
          <a:lstStyle/>
          <a:p>
            <a:pPr>
              <a:lnSpc>
                <a:spcPts val="4724"/>
              </a:lnSpc>
            </a:pPr>
            <a:r>
              <a:rPr lang="en-US" sz="1999">
                <a:solidFill>
                  <a:srgbClr val="FFFFFF"/>
                </a:solidFill>
                <a:latin typeface="Arimo"/>
              </a:rPr>
              <a:t>Pradeep s</a:t>
            </a:r>
          </a:p>
          <a:p>
            <a:pPr>
              <a:lnSpc>
                <a:spcPts val="4724"/>
              </a:lnSpc>
            </a:pPr>
            <a:r>
              <a:rPr lang="en-US" sz="1999">
                <a:solidFill>
                  <a:srgbClr val="FFFFFF"/>
                </a:solidFill>
                <a:latin typeface="Arimo"/>
              </a:rPr>
              <a:t>Perarivu v</a:t>
            </a:r>
          </a:p>
          <a:p>
            <a:pPr>
              <a:lnSpc>
                <a:spcPts val="4724"/>
              </a:lnSpc>
            </a:pPr>
            <a:r>
              <a:rPr lang="en-US" sz="1999">
                <a:solidFill>
                  <a:srgbClr val="FFFFFF"/>
                </a:solidFill>
                <a:latin typeface="Arimo"/>
              </a:rPr>
              <a:t>Jone mathanesh</a:t>
            </a:r>
          </a:p>
          <a:p>
            <a:pPr algn="l">
              <a:lnSpc>
                <a:spcPts val="4724"/>
              </a:lnSpc>
            </a:pPr>
            <a:r>
              <a:rPr lang="en-US" sz="1999">
                <a:solidFill>
                  <a:srgbClr val="FFFFFF"/>
                </a:solidFill>
                <a:latin typeface="Arimo"/>
              </a:rPr>
              <a:t>Lokesh m</a:t>
            </a:r>
          </a:p>
        </p:txBody>
      </p:sp>
      <p:sp>
        <p:nvSpPr>
          <p:cNvPr name="TextBox 17" id="17"/>
          <p:cNvSpPr txBox="true"/>
          <p:nvPr/>
        </p:nvSpPr>
        <p:spPr>
          <a:xfrm rot="0">
            <a:off x="7552296" y="6736994"/>
            <a:ext cx="451780" cy="2328291"/>
          </a:xfrm>
          <a:prstGeom prst="rect">
            <a:avLst/>
          </a:prstGeom>
        </p:spPr>
        <p:txBody>
          <a:bodyPr anchor="t" rtlCol="false" tIns="0" lIns="0" bIns="0" rIns="0">
            <a:spAutoFit/>
          </a:bodyPr>
          <a:lstStyle/>
          <a:p>
            <a:pPr algn="just">
              <a:lnSpc>
                <a:spcPts val="4724"/>
              </a:lnSpc>
            </a:pPr>
            <a:r>
              <a:rPr lang="en-US" sz="1999">
                <a:solidFill>
                  <a:srgbClr val="FFFFFF"/>
                </a:solidFill>
                <a:latin typeface="Arimo"/>
              </a:rPr>
              <a:t>A39 A39 A39 A39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p:cNvSpPr/>
            <p:nvPr/>
          </p:nvSpPr>
          <p:spPr>
            <a:xfrm>
              <a:off x="0" y="0"/>
              <a:ext cx="24384000" cy="13716000"/>
            </a:xfrm>
            <a:custGeom>
              <a:avLst/>
              <a:gdLst/>
              <a:ahLst/>
              <a:cxnLst/>
              <a:rect r="r" b="b" t="t" l="l"/>
              <a:pathLst>
                <a:path h="13716000" w="24384000">
                  <a:moveTo>
                    <a:pt x="0" y="0"/>
                  </a:moveTo>
                  <a:lnTo>
                    <a:pt x="0" y="13716000"/>
                  </a:lnTo>
                  <a:lnTo>
                    <a:pt x="24384000" y="13716000"/>
                  </a:lnTo>
                  <a:lnTo>
                    <a:pt x="24384000" y="0"/>
                  </a:lnTo>
                  <a:close/>
                </a:path>
              </a:pathLst>
            </a:custGeom>
            <a:blipFill>
              <a:blip r:embed="rId2"/>
              <a:stretch>
                <a:fillRect l="0" r="-104" t="0" b="-92"/>
              </a:stretch>
            </a:blipFill>
          </p:spPr>
        </p:sp>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77536" y="456467"/>
            <a:ext cx="477517" cy="4472711"/>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505482" y="5694274"/>
            <a:ext cx="477517" cy="3922909"/>
          </a:xfrm>
          <a:prstGeom prst="rect">
            <a:avLst/>
          </a:prstGeom>
        </p:spPr>
      </p:pic>
      <p:sp>
        <p:nvSpPr>
          <p:cNvPr name="TextBox 6" id="6"/>
          <p:cNvSpPr txBox="true"/>
          <p:nvPr/>
        </p:nvSpPr>
        <p:spPr>
          <a:xfrm rot="0">
            <a:off x="1612292" y="6512455"/>
            <a:ext cx="14307783" cy="2386026"/>
          </a:xfrm>
          <a:prstGeom prst="rect">
            <a:avLst/>
          </a:prstGeom>
        </p:spPr>
        <p:txBody>
          <a:bodyPr anchor="t" rtlCol="false" tIns="0" lIns="0" bIns="0" rIns="0">
            <a:spAutoFit/>
          </a:bodyPr>
          <a:lstStyle/>
          <a:p>
            <a:pPr algn="l">
              <a:lnSpc>
                <a:spcPts val="3135"/>
              </a:lnSpc>
            </a:pPr>
            <a:r>
              <a:rPr lang="en-US" sz="2659" spc="39">
                <a:solidFill>
                  <a:srgbClr val="0D4679"/>
                </a:solidFill>
                <a:latin typeface="Open Sauce"/>
              </a:rPr>
              <a:t>The To-Do List application should allow users to set reminders for tasks. Reminders should include the following information:</a:t>
            </a:r>
          </a:p>
          <a:p>
            <a:pPr algn="l" marL="574144" indent="-287072" lvl="1">
              <a:lnSpc>
                <a:spcPts val="3135"/>
              </a:lnSpc>
              <a:buFont typeface="Arial"/>
              <a:buChar char="•"/>
            </a:pPr>
            <a:r>
              <a:rPr lang="en-US" sz="2659" spc="39">
                <a:solidFill>
                  <a:srgbClr val="0D4679"/>
                </a:solidFill>
                <a:latin typeface="Open Sauce"/>
              </a:rPr>
              <a:t>Date and time</a:t>
            </a:r>
          </a:p>
          <a:p>
            <a:pPr algn="l" marL="574144" indent="-287072" lvl="1">
              <a:lnSpc>
                <a:spcPts val="3135"/>
              </a:lnSpc>
              <a:buFont typeface="Arial"/>
              <a:buChar char="•"/>
            </a:pPr>
            <a:r>
              <a:rPr lang="en-US" sz="2659" spc="39">
                <a:solidFill>
                  <a:srgbClr val="0D4679"/>
                </a:solidFill>
                <a:latin typeface="Open Sauce"/>
              </a:rPr>
              <a:t>Notification method (e.g. email, push notification)</a:t>
            </a:r>
          </a:p>
          <a:p>
            <a:pPr algn="l">
              <a:lnSpc>
                <a:spcPts val="3135"/>
              </a:lnSpc>
            </a:pPr>
            <a:r>
              <a:rPr lang="en-US" sz="2659" spc="39">
                <a:solidFill>
                  <a:srgbClr val="0D4679"/>
                </a:solidFill>
                <a:latin typeface="Open Sauce"/>
              </a:rPr>
              <a:t>Users should be able to edit and delete reminders at any time.</a:t>
            </a:r>
          </a:p>
          <a:p>
            <a:pPr algn="l">
              <a:lnSpc>
                <a:spcPts val="3135"/>
              </a:lnSpc>
            </a:pPr>
          </a:p>
        </p:txBody>
      </p:sp>
      <p:sp>
        <p:nvSpPr>
          <p:cNvPr name="TextBox 7" id="7"/>
          <p:cNvSpPr txBox="true"/>
          <p:nvPr/>
        </p:nvSpPr>
        <p:spPr>
          <a:xfrm rot="0">
            <a:off x="2463703" y="2445715"/>
            <a:ext cx="12298225" cy="3248558"/>
          </a:xfrm>
          <a:prstGeom prst="rect">
            <a:avLst/>
          </a:prstGeom>
        </p:spPr>
        <p:txBody>
          <a:bodyPr anchor="t" rtlCol="false" tIns="0" lIns="0" bIns="0" rIns="0">
            <a:spAutoFit/>
          </a:bodyPr>
          <a:lstStyle/>
          <a:p>
            <a:pPr algn="just" marL="521093" indent="-260546" lvl="1">
              <a:lnSpc>
                <a:spcPts val="2845"/>
              </a:lnSpc>
              <a:buFont typeface="Arial"/>
              <a:buChar char="•"/>
            </a:pPr>
            <a:r>
              <a:rPr lang="en-US" sz="2413" spc="36">
                <a:solidFill>
                  <a:srgbClr val="0D4679"/>
                </a:solidFill>
                <a:latin typeface="Open Sauce"/>
              </a:rPr>
              <a:t>The To-Do List application should allow users to create, edit, and delete tasks. Each task should include the following information:</a:t>
            </a:r>
          </a:p>
          <a:p>
            <a:pPr algn="just" marL="521093" indent="-260546" lvl="1">
              <a:lnSpc>
                <a:spcPts val="2845"/>
              </a:lnSpc>
              <a:buFont typeface="Arial"/>
              <a:buChar char="•"/>
            </a:pPr>
            <a:r>
              <a:rPr lang="en-US" sz="2413" spc="36">
                <a:solidFill>
                  <a:srgbClr val="0D4679"/>
                </a:solidFill>
                <a:latin typeface="Open Sauce"/>
              </a:rPr>
              <a:t>Task name</a:t>
            </a:r>
          </a:p>
          <a:p>
            <a:pPr algn="just" marL="521093" indent="-260546" lvl="1">
              <a:lnSpc>
                <a:spcPts val="2845"/>
              </a:lnSpc>
              <a:buFont typeface="Arial"/>
              <a:buChar char="•"/>
            </a:pPr>
            <a:r>
              <a:rPr lang="en-US" sz="2413" spc="36">
                <a:solidFill>
                  <a:srgbClr val="0D4679"/>
                </a:solidFill>
                <a:latin typeface="Open Sauce"/>
              </a:rPr>
              <a:t>Description</a:t>
            </a:r>
          </a:p>
          <a:p>
            <a:pPr algn="just" marL="521093" indent="-260546" lvl="1">
              <a:lnSpc>
                <a:spcPts val="2845"/>
              </a:lnSpc>
              <a:buFont typeface="Arial"/>
              <a:buChar char="•"/>
            </a:pPr>
            <a:r>
              <a:rPr lang="en-US" sz="2413" spc="36">
                <a:solidFill>
                  <a:srgbClr val="0D4679"/>
                </a:solidFill>
                <a:latin typeface="Open Sauce"/>
              </a:rPr>
              <a:t>Due date</a:t>
            </a:r>
          </a:p>
          <a:p>
            <a:pPr algn="just" marL="521093" indent="-260546" lvl="1">
              <a:lnSpc>
                <a:spcPts val="2845"/>
              </a:lnSpc>
              <a:buFont typeface="Arial"/>
              <a:buChar char="•"/>
            </a:pPr>
            <a:r>
              <a:rPr lang="en-US" sz="2413" spc="36">
                <a:solidFill>
                  <a:srgbClr val="0D4679"/>
                </a:solidFill>
                <a:latin typeface="Open Sauce"/>
              </a:rPr>
              <a:t>Priority</a:t>
            </a:r>
          </a:p>
          <a:p>
            <a:pPr algn="just" marL="521093" indent="-260546" lvl="1">
              <a:lnSpc>
                <a:spcPts val="2845"/>
              </a:lnSpc>
              <a:buFont typeface="Arial"/>
              <a:buChar char="•"/>
            </a:pPr>
            <a:r>
              <a:rPr lang="en-US" sz="2413" spc="36">
                <a:solidFill>
                  <a:srgbClr val="0D4679"/>
                </a:solidFill>
                <a:latin typeface="Open Sauce"/>
              </a:rPr>
              <a:t>Project or context</a:t>
            </a:r>
          </a:p>
          <a:p>
            <a:pPr algn="just">
              <a:lnSpc>
                <a:spcPts val="2845"/>
              </a:lnSpc>
            </a:pPr>
            <a:r>
              <a:rPr lang="en-US" sz="2413" spc="36">
                <a:solidFill>
                  <a:srgbClr val="0D4679"/>
                </a:solidFill>
                <a:latin typeface="Open Sauce"/>
              </a:rPr>
              <a:t>Users should be able to edit and delete tasks at any time.</a:t>
            </a:r>
          </a:p>
          <a:p>
            <a:pPr algn="just">
              <a:lnSpc>
                <a:spcPts val="2845"/>
              </a:lnSpc>
            </a:pPr>
          </a:p>
        </p:txBody>
      </p:sp>
      <p:sp>
        <p:nvSpPr>
          <p:cNvPr name="TextBox 8" id="8"/>
          <p:cNvSpPr txBox="true"/>
          <p:nvPr/>
        </p:nvSpPr>
        <p:spPr>
          <a:xfrm rot="0">
            <a:off x="1028700" y="5548427"/>
            <a:ext cx="3385595" cy="547383"/>
          </a:xfrm>
          <a:prstGeom prst="rect">
            <a:avLst/>
          </a:prstGeom>
        </p:spPr>
        <p:txBody>
          <a:bodyPr anchor="t" rtlCol="false" tIns="0" lIns="0" bIns="0" rIns="0">
            <a:spAutoFit/>
          </a:bodyPr>
          <a:lstStyle/>
          <a:p>
            <a:pPr algn="l">
              <a:lnSpc>
                <a:spcPts val="4479"/>
              </a:lnSpc>
            </a:pPr>
            <a:r>
              <a:rPr lang="en-US" sz="3199" spc="44">
                <a:solidFill>
                  <a:srgbClr val="0D4679"/>
                </a:solidFill>
                <a:latin typeface="Open Sauce Bold"/>
              </a:rPr>
              <a:t>Reminders</a:t>
            </a:r>
          </a:p>
        </p:txBody>
      </p:sp>
      <p:sp>
        <p:nvSpPr>
          <p:cNvPr name="TextBox 9" id="9"/>
          <p:cNvSpPr txBox="true"/>
          <p:nvPr/>
        </p:nvSpPr>
        <p:spPr>
          <a:xfrm rot="0">
            <a:off x="982999" y="1814627"/>
            <a:ext cx="4012111" cy="547383"/>
          </a:xfrm>
          <a:prstGeom prst="rect">
            <a:avLst/>
          </a:prstGeom>
        </p:spPr>
        <p:txBody>
          <a:bodyPr anchor="t" rtlCol="false" tIns="0" lIns="0" bIns="0" rIns="0">
            <a:spAutoFit/>
          </a:bodyPr>
          <a:lstStyle/>
          <a:p>
            <a:pPr algn="l">
              <a:lnSpc>
                <a:spcPts val="4479"/>
              </a:lnSpc>
            </a:pPr>
            <a:r>
              <a:rPr lang="en-US" sz="3199" spc="44">
                <a:solidFill>
                  <a:srgbClr val="0D4679"/>
                </a:solidFill>
                <a:latin typeface="Open Sauce Bold"/>
              </a:rPr>
              <a:t>Task Management</a:t>
            </a:r>
          </a:p>
        </p:txBody>
      </p:sp>
      <p:sp>
        <p:nvSpPr>
          <p:cNvPr name="TextBox 10" id="10"/>
          <p:cNvSpPr txBox="true"/>
          <p:nvPr/>
        </p:nvSpPr>
        <p:spPr>
          <a:xfrm rot="0">
            <a:off x="1028700" y="568662"/>
            <a:ext cx="6019334" cy="547383"/>
          </a:xfrm>
          <a:prstGeom prst="rect">
            <a:avLst/>
          </a:prstGeom>
        </p:spPr>
        <p:txBody>
          <a:bodyPr anchor="t" rtlCol="false" tIns="0" lIns="0" bIns="0" rIns="0">
            <a:spAutoFit/>
          </a:bodyPr>
          <a:lstStyle/>
          <a:p>
            <a:pPr algn="l">
              <a:lnSpc>
                <a:spcPts val="4479"/>
              </a:lnSpc>
            </a:pPr>
            <a:r>
              <a:rPr lang="en-US" sz="3199" spc="44">
                <a:solidFill>
                  <a:srgbClr val="0D4679"/>
                </a:solidFill>
                <a:latin typeface="Open Sauce Bold"/>
              </a:rPr>
              <a:t>Functional Requirements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3366" y="48530"/>
            <a:ext cx="18307050" cy="10296525"/>
            <a:chOff x="0" y="0"/>
            <a:chExt cx="24409400" cy="13728700"/>
          </a:xfrm>
        </p:grpSpPr>
        <p:sp>
          <p:nvSpPr>
            <p:cNvPr name="Freeform 3" id="3"/>
            <p:cNvSpPr/>
            <p:nvPr/>
          </p:nvSpPr>
          <p:spPr>
            <a:xfrm>
              <a:off x="0" y="0"/>
              <a:ext cx="24409400" cy="13728700"/>
            </a:xfrm>
            <a:custGeom>
              <a:avLst/>
              <a:gdLst/>
              <a:ahLst/>
              <a:cxnLst/>
              <a:rect r="r" b="b" t="t" l="l"/>
              <a:pathLst>
                <a:path h="13728700" w="24409400">
                  <a:moveTo>
                    <a:pt x="0" y="0"/>
                  </a:moveTo>
                  <a:lnTo>
                    <a:pt x="24409400" y="0"/>
                  </a:lnTo>
                  <a:lnTo>
                    <a:pt x="24409400" y="13728700"/>
                  </a:lnTo>
                  <a:lnTo>
                    <a:pt x="0" y="13728700"/>
                  </a:lnTo>
                  <a:lnTo>
                    <a:pt x="0" y="0"/>
                  </a:lnTo>
                  <a:close/>
                </a:path>
              </a:pathLst>
            </a:custGeom>
            <a:blipFill>
              <a:blip r:embed="rId2"/>
              <a:stretch>
                <a:fillRect l="0" r="0" t="0" b="0"/>
              </a:stretch>
            </a:blipFill>
          </p:spPr>
        </p:sp>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77536" y="456457"/>
            <a:ext cx="477517" cy="4472711"/>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507702" y="5142671"/>
            <a:ext cx="477517" cy="4179999"/>
          </a:xfrm>
          <a:prstGeom prst="rect">
            <a:avLst/>
          </a:prstGeom>
        </p:spPr>
      </p:pic>
      <p:sp>
        <p:nvSpPr>
          <p:cNvPr name="TextBox 6" id="6"/>
          <p:cNvSpPr txBox="true"/>
          <p:nvPr/>
        </p:nvSpPr>
        <p:spPr>
          <a:xfrm rot="0">
            <a:off x="982999" y="453428"/>
            <a:ext cx="5350057" cy="509602"/>
          </a:xfrm>
          <a:prstGeom prst="rect">
            <a:avLst/>
          </a:prstGeom>
        </p:spPr>
        <p:txBody>
          <a:bodyPr anchor="t" rtlCol="false" tIns="0" lIns="0" bIns="0" rIns="0">
            <a:spAutoFit/>
          </a:bodyPr>
          <a:lstStyle/>
          <a:p>
            <a:pPr algn="l">
              <a:lnSpc>
                <a:spcPts val="4165"/>
              </a:lnSpc>
            </a:pPr>
            <a:r>
              <a:rPr lang="en-US" sz="2975">
                <a:solidFill>
                  <a:srgbClr val="0D4679"/>
                </a:solidFill>
                <a:latin typeface="Open Sauce Bold"/>
              </a:rPr>
              <a:t>Task Prioritization</a:t>
            </a:r>
          </a:p>
        </p:txBody>
      </p:sp>
      <p:sp>
        <p:nvSpPr>
          <p:cNvPr name="TextBox 7" id="7"/>
          <p:cNvSpPr txBox="true"/>
          <p:nvPr/>
        </p:nvSpPr>
        <p:spPr>
          <a:xfrm rot="0">
            <a:off x="1028700" y="5120592"/>
            <a:ext cx="6014123" cy="631203"/>
          </a:xfrm>
          <a:prstGeom prst="rect">
            <a:avLst/>
          </a:prstGeom>
        </p:spPr>
        <p:txBody>
          <a:bodyPr anchor="t" rtlCol="false" tIns="0" lIns="0" bIns="0" rIns="0">
            <a:spAutoFit/>
          </a:bodyPr>
          <a:lstStyle/>
          <a:p>
            <a:pPr algn="l">
              <a:lnSpc>
                <a:spcPts val="5109"/>
              </a:lnSpc>
            </a:pPr>
            <a:r>
              <a:rPr lang="en-US" sz="3649">
                <a:solidFill>
                  <a:srgbClr val="0D4679"/>
                </a:solidFill>
                <a:latin typeface="Open Sauce Bold"/>
              </a:rPr>
              <a:t>Task Categorization</a:t>
            </a:r>
          </a:p>
        </p:txBody>
      </p:sp>
      <p:sp>
        <p:nvSpPr>
          <p:cNvPr name="TextBox 8" id="8"/>
          <p:cNvSpPr txBox="true"/>
          <p:nvPr/>
        </p:nvSpPr>
        <p:spPr>
          <a:xfrm rot="0">
            <a:off x="2122894" y="1422254"/>
            <a:ext cx="13847245" cy="2531592"/>
          </a:xfrm>
          <a:prstGeom prst="rect">
            <a:avLst/>
          </a:prstGeom>
        </p:spPr>
        <p:txBody>
          <a:bodyPr anchor="t" rtlCol="false" tIns="0" lIns="0" bIns="0" rIns="0">
            <a:spAutoFit/>
          </a:bodyPr>
          <a:lstStyle/>
          <a:p>
            <a:pPr algn="just">
              <a:lnSpc>
                <a:spcPts val="3300"/>
              </a:lnSpc>
            </a:pPr>
            <a:r>
              <a:rPr lang="en-US" sz="2799" spc="41">
                <a:solidFill>
                  <a:srgbClr val="0D4679"/>
                </a:solidFill>
                <a:latin typeface="Open Sauce"/>
              </a:rPr>
              <a:t>The To-Do List application should allow users to prioritize tasks. Prioritization should be based on the following criteria:</a:t>
            </a:r>
          </a:p>
          <a:p>
            <a:pPr algn="just" marL="604466" indent="-302233" lvl="1">
              <a:lnSpc>
                <a:spcPts val="3300"/>
              </a:lnSpc>
              <a:buFont typeface="Arial"/>
              <a:buChar char="•"/>
            </a:pPr>
            <a:r>
              <a:rPr lang="en-US" sz="2799" spc="41">
                <a:solidFill>
                  <a:srgbClr val="0D4679"/>
                </a:solidFill>
                <a:latin typeface="Open Sauce"/>
              </a:rPr>
              <a:t>Urgency</a:t>
            </a:r>
          </a:p>
          <a:p>
            <a:pPr algn="just" marL="604466" indent="-302233" lvl="1">
              <a:lnSpc>
                <a:spcPts val="3300"/>
              </a:lnSpc>
              <a:buFont typeface="Arial"/>
              <a:buChar char="•"/>
            </a:pPr>
            <a:r>
              <a:rPr lang="en-US" sz="2799" spc="41">
                <a:solidFill>
                  <a:srgbClr val="0D4679"/>
                </a:solidFill>
                <a:latin typeface="Open Sauce"/>
              </a:rPr>
              <a:t>Importance</a:t>
            </a:r>
          </a:p>
          <a:p>
            <a:pPr algn="just">
              <a:lnSpc>
                <a:spcPts val="3300"/>
              </a:lnSpc>
            </a:pPr>
            <a:r>
              <a:rPr lang="en-US" sz="2799" spc="41">
                <a:solidFill>
                  <a:srgbClr val="0D4679"/>
                </a:solidFill>
                <a:latin typeface="Open Sauce"/>
              </a:rPr>
              <a:t>Users should be able to change the priority of tasks at any time</a:t>
            </a:r>
          </a:p>
          <a:p>
            <a:pPr algn="just">
              <a:lnSpc>
                <a:spcPts val="3300"/>
              </a:lnSpc>
            </a:pPr>
          </a:p>
        </p:txBody>
      </p:sp>
      <p:sp>
        <p:nvSpPr>
          <p:cNvPr name="TextBox 9" id="9"/>
          <p:cNvSpPr txBox="true"/>
          <p:nvPr/>
        </p:nvSpPr>
        <p:spPr>
          <a:xfrm rot="0">
            <a:off x="2122894" y="6186788"/>
            <a:ext cx="15136406" cy="1557206"/>
          </a:xfrm>
          <a:prstGeom prst="rect">
            <a:avLst/>
          </a:prstGeom>
        </p:spPr>
        <p:txBody>
          <a:bodyPr anchor="t" rtlCol="false" tIns="0" lIns="0" bIns="0" rIns="0">
            <a:spAutoFit/>
          </a:bodyPr>
          <a:lstStyle/>
          <a:p>
            <a:pPr algn="l">
              <a:lnSpc>
                <a:spcPts val="4129"/>
              </a:lnSpc>
            </a:pPr>
            <a:r>
              <a:rPr lang="en-US" sz="2949" spc="44">
                <a:solidFill>
                  <a:srgbClr val="0D4679"/>
                </a:solidFill>
                <a:latin typeface="Open Sauce"/>
              </a:rPr>
              <a:t>The To-Do List application should allow users to categorize tasks into different projects or contexts. Users should be able to create, edit, and delete projects or contexts at any time.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41894"/>
            <a:ext cx="18288000" cy="10287000"/>
            <a:chOff x="0" y="0"/>
            <a:chExt cx="24384000" cy="13716000"/>
          </a:xfrm>
        </p:grpSpPr>
        <p:sp>
          <p:nvSpPr>
            <p:cNvPr name="Freeform 3" id="3"/>
            <p:cNvSpPr/>
            <p:nvPr/>
          </p:nvSpPr>
          <p:spPr>
            <a:xfrm>
              <a:off x="0" y="0"/>
              <a:ext cx="24384000" cy="13716000"/>
            </a:xfrm>
            <a:custGeom>
              <a:avLst/>
              <a:gdLst/>
              <a:ahLst/>
              <a:cxnLst/>
              <a:rect r="r" b="b" t="t" l="l"/>
              <a:pathLst>
                <a:path h="13716000" w="24384000">
                  <a:moveTo>
                    <a:pt x="0" y="0"/>
                  </a:moveTo>
                  <a:lnTo>
                    <a:pt x="0" y="13716000"/>
                  </a:lnTo>
                  <a:lnTo>
                    <a:pt x="24384000" y="13716000"/>
                  </a:lnTo>
                  <a:lnTo>
                    <a:pt x="24384000" y="0"/>
                  </a:lnTo>
                  <a:close/>
                </a:path>
              </a:pathLst>
            </a:custGeom>
            <a:blipFill>
              <a:blip r:embed="rId2"/>
              <a:stretch>
                <a:fillRect l="0" r="-104" t="0" b="-92"/>
              </a:stretch>
            </a:blipFill>
          </p:spPr>
        </p:sp>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77536" y="456467"/>
            <a:ext cx="477517" cy="4472702"/>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507702" y="5285394"/>
            <a:ext cx="477517" cy="4037133"/>
          </a:xfrm>
          <a:prstGeom prst="rect">
            <a:avLst/>
          </a:prstGeom>
        </p:spPr>
      </p:pic>
      <p:sp>
        <p:nvSpPr>
          <p:cNvPr name="TextBox 6" id="6"/>
          <p:cNvSpPr txBox="true"/>
          <p:nvPr/>
        </p:nvSpPr>
        <p:spPr>
          <a:xfrm rot="0">
            <a:off x="982999" y="434388"/>
            <a:ext cx="6138329" cy="631203"/>
          </a:xfrm>
          <a:prstGeom prst="rect">
            <a:avLst/>
          </a:prstGeom>
        </p:spPr>
        <p:txBody>
          <a:bodyPr anchor="t" rtlCol="false" tIns="0" lIns="0" bIns="0" rIns="0">
            <a:spAutoFit/>
          </a:bodyPr>
          <a:lstStyle/>
          <a:p>
            <a:pPr algn="l">
              <a:lnSpc>
                <a:spcPts val="5109"/>
              </a:lnSpc>
            </a:pPr>
            <a:r>
              <a:rPr lang="en-US" sz="3649">
                <a:solidFill>
                  <a:srgbClr val="0D4679"/>
                </a:solidFill>
                <a:latin typeface="Open Sauce Bold"/>
              </a:rPr>
              <a:t>Task Viewing</a:t>
            </a:r>
          </a:p>
        </p:txBody>
      </p:sp>
      <p:sp>
        <p:nvSpPr>
          <p:cNvPr name="TextBox 7" id="7"/>
          <p:cNvSpPr txBox="true"/>
          <p:nvPr/>
        </p:nvSpPr>
        <p:spPr>
          <a:xfrm rot="0">
            <a:off x="1028700" y="5291252"/>
            <a:ext cx="3425944" cy="1121784"/>
          </a:xfrm>
          <a:prstGeom prst="rect">
            <a:avLst/>
          </a:prstGeom>
        </p:spPr>
        <p:txBody>
          <a:bodyPr anchor="t" rtlCol="false" tIns="0" lIns="0" bIns="0" rIns="0">
            <a:spAutoFit/>
          </a:bodyPr>
          <a:lstStyle/>
          <a:p>
            <a:pPr algn="l">
              <a:lnSpc>
                <a:spcPts val="4532"/>
              </a:lnSpc>
            </a:pPr>
            <a:r>
              <a:rPr lang="en-US" sz="3237" spc="45">
                <a:solidFill>
                  <a:srgbClr val="0D4679"/>
                </a:solidFill>
                <a:latin typeface="Open Sauce Bold"/>
              </a:rPr>
              <a:t>Non-Functional Requirements</a:t>
            </a:r>
          </a:p>
        </p:txBody>
      </p:sp>
      <p:sp>
        <p:nvSpPr>
          <p:cNvPr name="TextBox 8" id="8"/>
          <p:cNvSpPr txBox="true"/>
          <p:nvPr/>
        </p:nvSpPr>
        <p:spPr>
          <a:xfrm rot="0">
            <a:off x="2127075" y="1212709"/>
            <a:ext cx="14050270" cy="2950692"/>
          </a:xfrm>
          <a:prstGeom prst="rect">
            <a:avLst/>
          </a:prstGeom>
        </p:spPr>
        <p:txBody>
          <a:bodyPr anchor="t" rtlCol="false" tIns="0" lIns="0" bIns="0" rIns="0">
            <a:spAutoFit/>
          </a:bodyPr>
          <a:lstStyle/>
          <a:p>
            <a:pPr algn="just">
              <a:lnSpc>
                <a:spcPts val="3300"/>
              </a:lnSpc>
            </a:pPr>
            <a:r>
              <a:rPr lang="en-US" sz="2799" spc="41">
                <a:solidFill>
                  <a:srgbClr val="0D4679"/>
                </a:solidFill>
                <a:latin typeface="Open Sauce"/>
              </a:rPr>
              <a:t>The To-Do List application should allow users to view tasks in various ways, including:</a:t>
            </a:r>
          </a:p>
          <a:p>
            <a:pPr algn="just" marL="604466" indent="-302233" lvl="1">
              <a:lnSpc>
                <a:spcPts val="3300"/>
              </a:lnSpc>
              <a:buFont typeface="Arial"/>
              <a:buChar char="•"/>
            </a:pPr>
            <a:r>
              <a:rPr lang="en-US" sz="2799" spc="41">
                <a:solidFill>
                  <a:srgbClr val="0D4679"/>
                </a:solidFill>
                <a:latin typeface="Open Sauce"/>
              </a:rPr>
              <a:t>By due date</a:t>
            </a:r>
          </a:p>
          <a:p>
            <a:pPr algn="just" marL="604466" indent="-302233" lvl="1">
              <a:lnSpc>
                <a:spcPts val="3300"/>
              </a:lnSpc>
              <a:buFont typeface="Arial"/>
              <a:buChar char="•"/>
            </a:pPr>
            <a:r>
              <a:rPr lang="en-US" sz="2799" spc="41">
                <a:solidFill>
                  <a:srgbClr val="0D4679"/>
                </a:solidFill>
                <a:latin typeface="Open Sauce"/>
              </a:rPr>
              <a:t>By priority</a:t>
            </a:r>
          </a:p>
          <a:p>
            <a:pPr algn="just" marL="604466" indent="-302233" lvl="1">
              <a:lnSpc>
                <a:spcPts val="3300"/>
              </a:lnSpc>
              <a:buFont typeface="Arial"/>
              <a:buChar char="•"/>
            </a:pPr>
            <a:r>
              <a:rPr lang="en-US" sz="2799" spc="41">
                <a:solidFill>
                  <a:srgbClr val="0D4679"/>
                </a:solidFill>
                <a:latin typeface="Open Sauce"/>
              </a:rPr>
              <a:t>By project or context</a:t>
            </a:r>
          </a:p>
          <a:p>
            <a:pPr algn="just">
              <a:lnSpc>
                <a:spcPts val="3300"/>
              </a:lnSpc>
            </a:pPr>
            <a:r>
              <a:rPr lang="en-US" sz="2799" spc="41">
                <a:solidFill>
                  <a:srgbClr val="0D4679"/>
                </a:solidFill>
                <a:latin typeface="Open Sauce"/>
              </a:rPr>
              <a:t>Users should be able to switch between views at any time.</a:t>
            </a:r>
          </a:p>
          <a:p>
            <a:pPr algn="just">
              <a:lnSpc>
                <a:spcPts val="3300"/>
              </a:lnSpc>
            </a:pPr>
          </a:p>
        </p:txBody>
      </p:sp>
      <p:sp>
        <p:nvSpPr>
          <p:cNvPr name="TextBox 9" id="9"/>
          <p:cNvSpPr txBox="true"/>
          <p:nvPr/>
        </p:nvSpPr>
        <p:spPr>
          <a:xfrm rot="0">
            <a:off x="1663709" y="6757180"/>
            <a:ext cx="2790936" cy="547383"/>
          </a:xfrm>
          <a:prstGeom prst="rect">
            <a:avLst/>
          </a:prstGeom>
        </p:spPr>
        <p:txBody>
          <a:bodyPr anchor="t" rtlCol="false" tIns="0" lIns="0" bIns="0" rIns="0">
            <a:spAutoFit/>
          </a:bodyPr>
          <a:lstStyle/>
          <a:p>
            <a:pPr algn="ctr">
              <a:lnSpc>
                <a:spcPts val="4479"/>
              </a:lnSpc>
              <a:spcBef>
                <a:spcPct val="0"/>
              </a:spcBef>
            </a:pPr>
            <a:r>
              <a:rPr lang="en-US" sz="3199" spc="44">
                <a:solidFill>
                  <a:srgbClr val="0D4679"/>
                </a:solidFill>
                <a:latin typeface="Open Sauce Bold"/>
              </a:rPr>
              <a:t>Performance</a:t>
            </a:r>
          </a:p>
        </p:txBody>
      </p:sp>
      <p:sp>
        <p:nvSpPr>
          <p:cNvPr name="TextBox 10" id="10"/>
          <p:cNvSpPr txBox="true"/>
          <p:nvPr/>
        </p:nvSpPr>
        <p:spPr>
          <a:xfrm rot="0">
            <a:off x="1753447" y="7658232"/>
            <a:ext cx="16534553" cy="1580088"/>
          </a:xfrm>
          <a:prstGeom prst="rect">
            <a:avLst/>
          </a:prstGeom>
        </p:spPr>
        <p:txBody>
          <a:bodyPr anchor="t" rtlCol="false" tIns="0" lIns="0" bIns="0" rIns="0">
            <a:spAutoFit/>
          </a:bodyPr>
          <a:lstStyle/>
          <a:p>
            <a:pPr algn="ctr">
              <a:lnSpc>
                <a:spcPts val="4258"/>
              </a:lnSpc>
              <a:spcBef>
                <a:spcPct val="0"/>
              </a:spcBef>
            </a:pPr>
            <a:r>
              <a:rPr lang="en-US" sz="3041" spc="42">
                <a:solidFill>
                  <a:srgbClr val="0D4679"/>
                </a:solidFill>
                <a:latin typeface="Open Sauce"/>
              </a:rPr>
              <a:t>The To-Do List application should be able to handle a large number of tasks and users without slowing down or crashing. The application should also load quickly and respond to user input in a timely manner.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63488" y="-576946"/>
            <a:ext cx="18288000" cy="10287000"/>
            <a:chOff x="0" y="0"/>
            <a:chExt cx="24384000" cy="13716000"/>
          </a:xfrm>
        </p:grpSpPr>
        <p:sp>
          <p:nvSpPr>
            <p:cNvPr name="Freeform 3" id="3"/>
            <p:cNvSpPr/>
            <p:nvPr/>
          </p:nvSpPr>
          <p:spPr>
            <a:xfrm>
              <a:off x="0" y="0"/>
              <a:ext cx="24384000" cy="13716000"/>
            </a:xfrm>
            <a:custGeom>
              <a:avLst/>
              <a:gdLst/>
              <a:ahLst/>
              <a:cxnLst/>
              <a:rect r="r" b="b" t="t" l="l"/>
              <a:pathLst>
                <a:path h="13716000" w="24384000">
                  <a:moveTo>
                    <a:pt x="0" y="0"/>
                  </a:moveTo>
                  <a:lnTo>
                    <a:pt x="0" y="13716000"/>
                  </a:lnTo>
                  <a:lnTo>
                    <a:pt x="24384000" y="13716000"/>
                  </a:lnTo>
                  <a:lnTo>
                    <a:pt x="24384000" y="0"/>
                  </a:lnTo>
                  <a:close/>
                </a:path>
              </a:pathLst>
            </a:custGeom>
            <a:blipFill>
              <a:blip r:embed="rId2"/>
              <a:stretch>
                <a:fillRect l="0" r="-104" t="0" b="-92"/>
              </a:stretch>
            </a:blipFill>
          </p:spPr>
        </p:sp>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27674" y="303073"/>
            <a:ext cx="531925" cy="4982321"/>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507702" y="5285394"/>
            <a:ext cx="477517" cy="4037133"/>
          </a:xfrm>
          <a:prstGeom prst="rect">
            <a:avLst/>
          </a:prstGeom>
        </p:spPr>
      </p:pic>
      <p:sp>
        <p:nvSpPr>
          <p:cNvPr name="TextBox 6" id="6"/>
          <p:cNvSpPr txBox="true"/>
          <p:nvPr/>
        </p:nvSpPr>
        <p:spPr>
          <a:xfrm rot="0">
            <a:off x="982999" y="434388"/>
            <a:ext cx="6138329" cy="631203"/>
          </a:xfrm>
          <a:prstGeom prst="rect">
            <a:avLst/>
          </a:prstGeom>
        </p:spPr>
        <p:txBody>
          <a:bodyPr anchor="t" rtlCol="false" tIns="0" lIns="0" bIns="0" rIns="0">
            <a:spAutoFit/>
          </a:bodyPr>
          <a:lstStyle/>
          <a:p>
            <a:pPr algn="l">
              <a:lnSpc>
                <a:spcPts val="5109"/>
              </a:lnSpc>
            </a:pPr>
            <a:r>
              <a:rPr lang="en-US" sz="3649">
                <a:solidFill>
                  <a:srgbClr val="0D4679"/>
                </a:solidFill>
                <a:latin typeface="Open Sauce Bold"/>
              </a:rPr>
              <a:t>Security</a:t>
            </a:r>
          </a:p>
        </p:txBody>
      </p:sp>
      <p:sp>
        <p:nvSpPr>
          <p:cNvPr name="TextBox 7" id="7"/>
          <p:cNvSpPr txBox="true"/>
          <p:nvPr/>
        </p:nvSpPr>
        <p:spPr>
          <a:xfrm rot="0">
            <a:off x="1028700" y="2746057"/>
            <a:ext cx="2093004" cy="1109358"/>
          </a:xfrm>
          <a:prstGeom prst="rect">
            <a:avLst/>
          </a:prstGeom>
        </p:spPr>
        <p:txBody>
          <a:bodyPr anchor="t" rtlCol="false" tIns="0" lIns="0" bIns="0" rIns="0">
            <a:spAutoFit/>
          </a:bodyPr>
          <a:lstStyle/>
          <a:p>
            <a:pPr algn="l">
              <a:lnSpc>
                <a:spcPts val="4479"/>
              </a:lnSpc>
            </a:pPr>
            <a:r>
              <a:rPr lang="en-US" sz="3199" spc="44">
                <a:solidFill>
                  <a:srgbClr val="C88C32"/>
                </a:solidFill>
                <a:latin typeface="Open Sauce Bold"/>
              </a:rPr>
              <a:t> Reliability</a:t>
            </a:r>
          </a:p>
        </p:txBody>
      </p:sp>
      <p:sp>
        <p:nvSpPr>
          <p:cNvPr name="TextBox 8" id="8"/>
          <p:cNvSpPr txBox="true"/>
          <p:nvPr/>
        </p:nvSpPr>
        <p:spPr>
          <a:xfrm rot="0">
            <a:off x="1028700" y="5967907"/>
            <a:ext cx="3385595" cy="547383"/>
          </a:xfrm>
          <a:prstGeom prst="rect">
            <a:avLst/>
          </a:prstGeom>
        </p:spPr>
        <p:txBody>
          <a:bodyPr anchor="t" rtlCol="false" tIns="0" lIns="0" bIns="0" rIns="0">
            <a:spAutoFit/>
          </a:bodyPr>
          <a:lstStyle/>
          <a:p>
            <a:pPr algn="l">
              <a:lnSpc>
                <a:spcPts val="4479"/>
              </a:lnSpc>
            </a:pPr>
            <a:r>
              <a:rPr lang="en-US" sz="3199" spc="44">
                <a:solidFill>
                  <a:srgbClr val="0D4679"/>
                </a:solidFill>
                <a:latin typeface="Open Sauce Bold"/>
              </a:rPr>
              <a:t>Scalability</a:t>
            </a:r>
          </a:p>
        </p:txBody>
      </p:sp>
      <p:sp>
        <p:nvSpPr>
          <p:cNvPr name="TextBox 9" id="9"/>
          <p:cNvSpPr txBox="true"/>
          <p:nvPr/>
        </p:nvSpPr>
        <p:spPr>
          <a:xfrm rot="0">
            <a:off x="1918783" y="1308278"/>
            <a:ext cx="14050270" cy="1693392"/>
          </a:xfrm>
          <a:prstGeom prst="rect">
            <a:avLst/>
          </a:prstGeom>
        </p:spPr>
        <p:txBody>
          <a:bodyPr anchor="t" rtlCol="false" tIns="0" lIns="0" bIns="0" rIns="0">
            <a:spAutoFit/>
          </a:bodyPr>
          <a:lstStyle/>
          <a:p>
            <a:pPr algn="just">
              <a:lnSpc>
                <a:spcPts val="3300"/>
              </a:lnSpc>
            </a:pPr>
            <a:r>
              <a:rPr lang="en-US" sz="2799" spc="41">
                <a:solidFill>
                  <a:srgbClr val="0D4679"/>
                </a:solidFill>
                <a:latin typeface="Open Sauce"/>
              </a:rPr>
              <a:t>The To-Do List application should be secure. Users should be required to log in with a username and password, and their data should be encrypted in transit and at rest. The application should also include measures to prevent unauthorized access, such as rate limiting and IP blocking.</a:t>
            </a:r>
          </a:p>
        </p:txBody>
      </p:sp>
      <p:sp>
        <p:nvSpPr>
          <p:cNvPr name="TextBox 10" id="10"/>
          <p:cNvSpPr txBox="true"/>
          <p:nvPr/>
        </p:nvSpPr>
        <p:spPr>
          <a:xfrm rot="0">
            <a:off x="1907234" y="6753415"/>
            <a:ext cx="14473533" cy="1274292"/>
          </a:xfrm>
          <a:prstGeom prst="rect">
            <a:avLst/>
          </a:prstGeom>
        </p:spPr>
        <p:txBody>
          <a:bodyPr anchor="t" rtlCol="false" tIns="0" lIns="0" bIns="0" rIns="0">
            <a:spAutoFit/>
          </a:bodyPr>
          <a:lstStyle/>
          <a:p>
            <a:pPr algn="just">
              <a:lnSpc>
                <a:spcPts val="3300"/>
              </a:lnSpc>
            </a:pPr>
            <a:r>
              <a:rPr lang="en-US" sz="2799" spc="41">
                <a:solidFill>
                  <a:srgbClr val="0D4679"/>
                </a:solidFill>
                <a:latin typeface="Open Sauce"/>
              </a:rPr>
              <a:t>The To-Do List application should be scalable. It should be able to handle an increasing number of tasks and users without requiring significant changes to the system architecture.</a:t>
            </a:r>
          </a:p>
        </p:txBody>
      </p:sp>
      <p:sp>
        <p:nvSpPr>
          <p:cNvPr name="TextBox 11" id="11"/>
          <p:cNvSpPr txBox="true"/>
          <p:nvPr/>
        </p:nvSpPr>
        <p:spPr>
          <a:xfrm rot="0">
            <a:off x="1907234" y="4288308"/>
            <a:ext cx="15200509" cy="855192"/>
          </a:xfrm>
          <a:prstGeom prst="rect">
            <a:avLst/>
          </a:prstGeom>
        </p:spPr>
        <p:txBody>
          <a:bodyPr anchor="t" rtlCol="false" tIns="0" lIns="0" bIns="0" rIns="0">
            <a:spAutoFit/>
          </a:bodyPr>
          <a:lstStyle/>
          <a:p>
            <a:pPr algn="just">
              <a:lnSpc>
                <a:spcPts val="3300"/>
              </a:lnSpc>
            </a:pPr>
            <a:r>
              <a:rPr lang="en-US" sz="2799" spc="41">
                <a:solidFill>
                  <a:srgbClr val="0D4679"/>
                </a:solidFill>
                <a:latin typeface="Open Sauce"/>
              </a:rPr>
              <a:t>The To-Do List application should be reliable. It should be able to recover from errors and failures without losing user data or compromising security.</a:t>
            </a:r>
          </a:p>
        </p:txBody>
      </p:sp>
      <p:grpSp>
        <p:nvGrpSpPr>
          <p:cNvPr name="Group 12" id="12"/>
          <p:cNvGrpSpPr>
            <a:grpSpLocks noChangeAspect="true"/>
          </p:cNvGrpSpPr>
          <p:nvPr/>
        </p:nvGrpSpPr>
        <p:grpSpPr>
          <a:xfrm rot="0">
            <a:off x="515888" y="-424546"/>
            <a:ext cx="18288000" cy="10287000"/>
            <a:chOff x="0" y="0"/>
            <a:chExt cx="24384000" cy="13716000"/>
          </a:xfrm>
        </p:grpSpPr>
        <p:sp>
          <p:nvSpPr>
            <p:cNvPr name="Freeform 13" id="13"/>
            <p:cNvSpPr/>
            <p:nvPr/>
          </p:nvSpPr>
          <p:spPr>
            <a:xfrm>
              <a:off x="0" y="0"/>
              <a:ext cx="24384000" cy="13716000"/>
            </a:xfrm>
            <a:custGeom>
              <a:avLst/>
              <a:gdLst/>
              <a:ahLst/>
              <a:cxnLst/>
              <a:rect r="r" b="b" t="t" l="l"/>
              <a:pathLst>
                <a:path h="13716000" w="24384000">
                  <a:moveTo>
                    <a:pt x="0" y="0"/>
                  </a:moveTo>
                  <a:lnTo>
                    <a:pt x="0" y="13716000"/>
                  </a:lnTo>
                  <a:lnTo>
                    <a:pt x="24384000" y="13716000"/>
                  </a:lnTo>
                  <a:lnTo>
                    <a:pt x="24384000" y="0"/>
                  </a:lnTo>
                  <a:close/>
                </a:path>
              </a:pathLst>
            </a:custGeom>
            <a:blipFill>
              <a:blip r:embed="rId2"/>
              <a:stretch>
                <a:fillRect l="0" r="-104" t="0" b="-92"/>
              </a:stretch>
            </a:blipFill>
          </p:spPr>
        </p:sp>
      </p:grpSp>
      <p:grpSp>
        <p:nvGrpSpPr>
          <p:cNvPr name="Group 14" id="14"/>
          <p:cNvGrpSpPr>
            <a:grpSpLocks noChangeAspect="true"/>
          </p:cNvGrpSpPr>
          <p:nvPr/>
        </p:nvGrpSpPr>
        <p:grpSpPr>
          <a:xfrm rot="0">
            <a:off x="427674" y="0"/>
            <a:ext cx="17536296" cy="9864167"/>
            <a:chOff x="0" y="0"/>
            <a:chExt cx="24384000" cy="13716000"/>
          </a:xfrm>
        </p:grpSpPr>
        <p:sp>
          <p:nvSpPr>
            <p:cNvPr name="Freeform 15" id="15"/>
            <p:cNvSpPr/>
            <p:nvPr/>
          </p:nvSpPr>
          <p:spPr>
            <a:xfrm>
              <a:off x="0" y="0"/>
              <a:ext cx="24384000" cy="13716000"/>
            </a:xfrm>
            <a:custGeom>
              <a:avLst/>
              <a:gdLst/>
              <a:ahLst/>
              <a:cxnLst/>
              <a:rect r="r" b="b" t="t" l="l"/>
              <a:pathLst>
                <a:path h="13716000" w="24384000">
                  <a:moveTo>
                    <a:pt x="0" y="0"/>
                  </a:moveTo>
                  <a:lnTo>
                    <a:pt x="0" y="13716000"/>
                  </a:lnTo>
                  <a:lnTo>
                    <a:pt x="24384000" y="13716000"/>
                  </a:lnTo>
                  <a:lnTo>
                    <a:pt x="24384000" y="0"/>
                  </a:lnTo>
                  <a:close/>
                </a:path>
              </a:pathLst>
            </a:custGeom>
            <a:blipFill>
              <a:blip r:embed="rId2"/>
              <a:stretch>
                <a:fillRect l="0" r="-104" t="0" b="-92"/>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11631" y="141894"/>
            <a:ext cx="18288000" cy="10287000"/>
            <a:chOff x="0" y="0"/>
            <a:chExt cx="24384000" cy="13716000"/>
          </a:xfrm>
        </p:grpSpPr>
        <p:sp>
          <p:nvSpPr>
            <p:cNvPr name="Freeform 3" id="3"/>
            <p:cNvSpPr/>
            <p:nvPr/>
          </p:nvSpPr>
          <p:spPr>
            <a:xfrm>
              <a:off x="0" y="0"/>
              <a:ext cx="24384000" cy="13716000"/>
            </a:xfrm>
            <a:custGeom>
              <a:avLst/>
              <a:gdLst/>
              <a:ahLst/>
              <a:cxnLst/>
              <a:rect r="r" b="b" t="t" l="l"/>
              <a:pathLst>
                <a:path h="13716000" w="24384000">
                  <a:moveTo>
                    <a:pt x="0" y="0"/>
                  </a:moveTo>
                  <a:lnTo>
                    <a:pt x="0" y="13716000"/>
                  </a:lnTo>
                  <a:lnTo>
                    <a:pt x="24384000" y="13716000"/>
                  </a:lnTo>
                  <a:lnTo>
                    <a:pt x="24384000" y="0"/>
                  </a:lnTo>
                  <a:close/>
                </a:path>
              </a:pathLst>
            </a:custGeom>
            <a:blipFill>
              <a:blip r:embed="rId2"/>
              <a:stretch>
                <a:fillRect l="0" r="-104" t="0" b="-92"/>
              </a:stretch>
            </a:blipFill>
          </p:spPr>
        </p:sp>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27674" y="303073"/>
            <a:ext cx="531925" cy="4982321"/>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454879" y="5285394"/>
            <a:ext cx="477517" cy="4037133"/>
          </a:xfrm>
          <a:prstGeom prst="rect">
            <a:avLst/>
          </a:prstGeom>
        </p:spPr>
      </p:pic>
      <p:sp>
        <p:nvSpPr>
          <p:cNvPr name="TextBox 6" id="6"/>
          <p:cNvSpPr txBox="true"/>
          <p:nvPr/>
        </p:nvSpPr>
        <p:spPr>
          <a:xfrm rot="0">
            <a:off x="982999" y="434388"/>
            <a:ext cx="6138329" cy="631203"/>
          </a:xfrm>
          <a:prstGeom prst="rect">
            <a:avLst/>
          </a:prstGeom>
        </p:spPr>
        <p:txBody>
          <a:bodyPr anchor="t" rtlCol="false" tIns="0" lIns="0" bIns="0" rIns="0">
            <a:spAutoFit/>
          </a:bodyPr>
          <a:lstStyle/>
          <a:p>
            <a:pPr algn="l">
              <a:lnSpc>
                <a:spcPts val="5109"/>
              </a:lnSpc>
            </a:pPr>
            <a:r>
              <a:rPr lang="en-US" sz="3649">
                <a:solidFill>
                  <a:srgbClr val="C88C32"/>
                </a:solidFill>
                <a:latin typeface="Open Sauce Bold"/>
              </a:rPr>
              <a:t>User Interface</a:t>
            </a:r>
          </a:p>
        </p:txBody>
      </p:sp>
      <p:sp>
        <p:nvSpPr>
          <p:cNvPr name="TextBox 7" id="7"/>
          <p:cNvSpPr txBox="true"/>
          <p:nvPr/>
        </p:nvSpPr>
        <p:spPr>
          <a:xfrm rot="0">
            <a:off x="1907234" y="1640682"/>
            <a:ext cx="14050270" cy="1274292"/>
          </a:xfrm>
          <a:prstGeom prst="rect">
            <a:avLst/>
          </a:prstGeom>
        </p:spPr>
        <p:txBody>
          <a:bodyPr anchor="t" rtlCol="false" tIns="0" lIns="0" bIns="0" rIns="0">
            <a:spAutoFit/>
          </a:bodyPr>
          <a:lstStyle/>
          <a:p>
            <a:pPr algn="just">
              <a:lnSpc>
                <a:spcPts val="3300"/>
              </a:lnSpc>
            </a:pPr>
            <a:r>
              <a:rPr lang="en-US" sz="2799" spc="41">
                <a:solidFill>
                  <a:srgbClr val="0D4679"/>
                </a:solidFill>
                <a:latin typeface="Open Sauce"/>
              </a:rPr>
              <a:t>The To-Do List application should have a user-friendly interface that is easy to navigate. The interface should be consistent across platforms and devices, and should include the following elements:</a:t>
            </a:r>
          </a:p>
        </p:txBody>
      </p:sp>
      <p:sp>
        <p:nvSpPr>
          <p:cNvPr name="TextBox 8" id="8"/>
          <p:cNvSpPr txBox="true"/>
          <p:nvPr/>
        </p:nvSpPr>
        <p:spPr>
          <a:xfrm rot="0">
            <a:off x="1210502" y="5608491"/>
            <a:ext cx="16600784" cy="478813"/>
          </a:xfrm>
          <a:prstGeom prst="rect">
            <a:avLst/>
          </a:prstGeom>
        </p:spPr>
        <p:txBody>
          <a:bodyPr anchor="t" rtlCol="false" tIns="0" lIns="0" bIns="0" rIns="0">
            <a:spAutoFit/>
          </a:bodyPr>
          <a:lstStyle/>
          <a:p>
            <a:pPr algn="just">
              <a:lnSpc>
                <a:spcPts val="3786"/>
              </a:lnSpc>
            </a:pPr>
            <a:r>
              <a:rPr lang="en-US" sz="3211" spc="48">
                <a:solidFill>
                  <a:srgbClr val="C88C32"/>
                </a:solidFill>
                <a:latin typeface="Open Sauce Bold"/>
              </a:rPr>
              <a:t>Conclusion</a:t>
            </a:r>
          </a:p>
        </p:txBody>
      </p:sp>
      <p:sp>
        <p:nvSpPr>
          <p:cNvPr name="TextBox 9" id="9"/>
          <p:cNvSpPr txBox="true"/>
          <p:nvPr/>
        </p:nvSpPr>
        <p:spPr>
          <a:xfrm rot="0">
            <a:off x="3087491" y="3486474"/>
            <a:ext cx="15200509" cy="2112492"/>
          </a:xfrm>
          <a:prstGeom prst="rect">
            <a:avLst/>
          </a:prstGeom>
        </p:spPr>
        <p:txBody>
          <a:bodyPr anchor="t" rtlCol="false" tIns="0" lIns="0" bIns="0" rIns="0">
            <a:spAutoFit/>
          </a:bodyPr>
          <a:lstStyle/>
          <a:p>
            <a:pPr algn="just" marL="604466" indent="-302233" lvl="1">
              <a:lnSpc>
                <a:spcPts val="3300"/>
              </a:lnSpc>
              <a:buFont typeface="Arial"/>
              <a:buChar char="•"/>
            </a:pPr>
            <a:r>
              <a:rPr lang="en-US" sz="2799" spc="41">
                <a:solidFill>
                  <a:srgbClr val="0D4679"/>
                </a:solidFill>
                <a:latin typeface="Open Sauce"/>
              </a:rPr>
              <a:t>Task list</a:t>
            </a:r>
          </a:p>
          <a:p>
            <a:pPr algn="just" marL="604466" indent="-302233" lvl="1">
              <a:lnSpc>
                <a:spcPts val="3300"/>
              </a:lnSpc>
              <a:buFont typeface="Arial"/>
              <a:buChar char="•"/>
            </a:pPr>
            <a:r>
              <a:rPr lang="en-US" sz="2799" spc="41">
                <a:solidFill>
                  <a:srgbClr val="0D4679"/>
                </a:solidFill>
                <a:latin typeface="Open Sauce"/>
              </a:rPr>
              <a:t>Task creation/editing form</a:t>
            </a:r>
          </a:p>
          <a:p>
            <a:pPr algn="just" marL="604466" indent="-302233" lvl="1">
              <a:lnSpc>
                <a:spcPts val="3300"/>
              </a:lnSpc>
              <a:buFont typeface="Arial"/>
              <a:buChar char="•"/>
            </a:pPr>
            <a:r>
              <a:rPr lang="en-US" sz="2799" spc="41">
                <a:solidFill>
                  <a:srgbClr val="0D4679"/>
                </a:solidFill>
                <a:latin typeface="Open Sauce"/>
              </a:rPr>
              <a:t>Reminders form</a:t>
            </a:r>
          </a:p>
          <a:p>
            <a:pPr algn="just" marL="604466" indent="-302233" lvl="1">
              <a:lnSpc>
                <a:spcPts val="3300"/>
              </a:lnSpc>
              <a:buFont typeface="Arial"/>
              <a:buChar char="•"/>
            </a:pPr>
            <a:r>
              <a:rPr lang="en-US" sz="2799" spc="41">
                <a:solidFill>
                  <a:srgbClr val="0D4679"/>
                </a:solidFill>
                <a:latin typeface="Open Sauce"/>
              </a:rPr>
              <a:t>Project/context creation/editing form</a:t>
            </a:r>
          </a:p>
          <a:p>
            <a:pPr algn="just">
              <a:lnSpc>
                <a:spcPts val="3300"/>
              </a:lnSpc>
            </a:pPr>
          </a:p>
        </p:txBody>
      </p:sp>
      <p:sp>
        <p:nvSpPr>
          <p:cNvPr name="TextBox 10" id="10"/>
          <p:cNvSpPr txBox="true"/>
          <p:nvPr/>
        </p:nvSpPr>
        <p:spPr>
          <a:xfrm rot="0">
            <a:off x="2231972" y="6291567"/>
            <a:ext cx="13917453" cy="3834825"/>
          </a:xfrm>
          <a:prstGeom prst="rect">
            <a:avLst/>
          </a:prstGeom>
        </p:spPr>
        <p:txBody>
          <a:bodyPr anchor="t" rtlCol="false" tIns="0" lIns="0" bIns="0" rIns="0">
            <a:spAutoFit/>
          </a:bodyPr>
          <a:lstStyle/>
          <a:p>
            <a:pPr algn="ctr">
              <a:lnSpc>
                <a:spcPts val="3408"/>
              </a:lnSpc>
              <a:spcBef>
                <a:spcPct val="0"/>
              </a:spcBef>
            </a:pPr>
            <a:r>
              <a:rPr lang="en-US" sz="2434" spc="34">
                <a:solidFill>
                  <a:srgbClr val="0D4679"/>
                </a:solidFill>
                <a:latin typeface="Open Sauce Bold"/>
              </a:rPr>
              <a:t>The To-Do List application is a software system that allows users to manage their tasks and activities in a simple and efficient way. The system includes features such as task management, reminders, prioritization, categorization, and task viewing. The system also includes non-functional requirements such as performance, security, reliability, and scalability. The user interface is designed to be user-friendly and consistent across platforms and devices.</a:t>
            </a:r>
          </a:p>
          <a:p>
            <a:pPr algn="ctr">
              <a:lnSpc>
                <a:spcPts val="3408"/>
              </a:lnSpc>
              <a:spcBef>
                <a:spcPct val="0"/>
              </a:spcBef>
            </a:pPr>
          </a:p>
          <a:p>
            <a:pPr algn="ctr">
              <a:lnSpc>
                <a:spcPts val="3408"/>
              </a:lnSpc>
              <a:spcBef>
                <a:spcPct val="0"/>
              </a:spcBef>
            </a:pPr>
          </a:p>
          <a:p>
            <a:pPr algn="ctr">
              <a:lnSpc>
                <a:spcPts val="3408"/>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62597" cy="10261597"/>
            <a:chOff x="0" y="0"/>
            <a:chExt cx="24350129" cy="13682129"/>
          </a:xfrm>
        </p:grpSpPr>
        <p:sp>
          <p:nvSpPr>
            <p:cNvPr name="Freeform 3" id="3"/>
            <p:cNvSpPr/>
            <p:nvPr/>
          </p:nvSpPr>
          <p:spPr>
            <a:xfrm>
              <a:off x="0" y="0"/>
              <a:ext cx="24350090" cy="13682090"/>
            </a:xfrm>
            <a:custGeom>
              <a:avLst/>
              <a:gdLst/>
              <a:ahLst/>
              <a:cxnLst/>
              <a:rect r="r" b="b" t="t" l="l"/>
              <a:pathLst>
                <a:path h="13682090" w="24350090">
                  <a:moveTo>
                    <a:pt x="0" y="0"/>
                  </a:moveTo>
                  <a:lnTo>
                    <a:pt x="0" y="13682090"/>
                  </a:lnTo>
                  <a:lnTo>
                    <a:pt x="24350090" y="13682090"/>
                  </a:lnTo>
                  <a:lnTo>
                    <a:pt x="24350090" y="0"/>
                  </a:lnTo>
                  <a:close/>
                </a:path>
              </a:pathLst>
            </a:custGeom>
            <a:blipFill>
              <a:blip r:embed="rId2"/>
              <a:stretch>
                <a:fillRect l="-139" r="-1773" t="-10591" b="-10355"/>
              </a:stretch>
            </a:blipFill>
          </p:spPr>
        </p:sp>
      </p:grpSp>
      <p:grpSp>
        <p:nvGrpSpPr>
          <p:cNvPr name="Group 4" id="4"/>
          <p:cNvGrpSpPr>
            <a:grpSpLocks noChangeAspect="true"/>
          </p:cNvGrpSpPr>
          <p:nvPr/>
        </p:nvGrpSpPr>
        <p:grpSpPr>
          <a:xfrm rot="0">
            <a:off x="0" y="0"/>
            <a:ext cx="18288000" cy="10287000"/>
            <a:chOff x="0" y="0"/>
            <a:chExt cx="24384000" cy="13716000"/>
          </a:xfrm>
        </p:grpSpPr>
        <p:sp>
          <p:nvSpPr>
            <p:cNvPr name="Freeform 5" id="5"/>
            <p:cNvSpPr/>
            <p:nvPr/>
          </p:nvSpPr>
          <p:spPr>
            <a:xfrm>
              <a:off x="0" y="0"/>
              <a:ext cx="24384000" cy="13716000"/>
            </a:xfrm>
            <a:custGeom>
              <a:avLst/>
              <a:gdLst/>
              <a:ahLst/>
              <a:cxnLst/>
              <a:rect r="r" b="b" t="t" l="l"/>
              <a:pathLst>
                <a:path h="13716000" w="24384000">
                  <a:moveTo>
                    <a:pt x="0" y="0"/>
                  </a:moveTo>
                  <a:lnTo>
                    <a:pt x="0" y="13716000"/>
                  </a:lnTo>
                  <a:lnTo>
                    <a:pt x="24384000" y="13716000"/>
                  </a:lnTo>
                  <a:lnTo>
                    <a:pt x="24384000" y="0"/>
                  </a:lnTo>
                  <a:close/>
                </a:path>
              </a:pathLst>
            </a:custGeom>
            <a:blipFill>
              <a:blip r:embed="rId3"/>
              <a:stretch>
                <a:fillRect l="0" r="0" t="0" b="0"/>
              </a:stretch>
            </a:blipFill>
          </p:spPr>
        </p:sp>
      </p:gr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480989" y="2815771"/>
            <a:ext cx="9620250" cy="152400"/>
          </a:xfrm>
          <a:prstGeom prst="rect">
            <a:avLst/>
          </a:prstGeom>
        </p:spPr>
      </p:pic>
      <p:grpSp>
        <p:nvGrpSpPr>
          <p:cNvPr name="Group 7" id="7"/>
          <p:cNvGrpSpPr>
            <a:grpSpLocks noChangeAspect="true"/>
          </p:cNvGrpSpPr>
          <p:nvPr/>
        </p:nvGrpSpPr>
        <p:grpSpPr>
          <a:xfrm rot="0">
            <a:off x="4892459" y="3466500"/>
            <a:ext cx="2362200" cy="2362200"/>
            <a:chOff x="0" y="0"/>
            <a:chExt cx="3149600" cy="3149600"/>
          </a:xfrm>
        </p:grpSpPr>
        <p:sp>
          <p:nvSpPr>
            <p:cNvPr name="Freeform 8" id="8"/>
            <p:cNvSpPr/>
            <p:nvPr/>
          </p:nvSpPr>
          <p:spPr>
            <a:xfrm>
              <a:off x="0" y="0"/>
              <a:ext cx="3149600" cy="3149600"/>
            </a:xfrm>
            <a:custGeom>
              <a:avLst/>
              <a:gdLst/>
              <a:ahLst/>
              <a:cxnLst/>
              <a:rect r="r" b="b" t="t" l="l"/>
              <a:pathLst>
                <a:path h="3149600" w="3149600">
                  <a:moveTo>
                    <a:pt x="0" y="0"/>
                  </a:moveTo>
                  <a:lnTo>
                    <a:pt x="0" y="3149600"/>
                  </a:lnTo>
                  <a:lnTo>
                    <a:pt x="3149600" y="3149600"/>
                  </a:lnTo>
                  <a:lnTo>
                    <a:pt x="3149600" y="0"/>
                  </a:lnTo>
                  <a:close/>
                </a:path>
              </a:pathLst>
            </a:custGeom>
            <a:blipFill>
              <a:blip r:embed="rId6"/>
              <a:stretch>
                <a:fillRect l="0" r="0" t="0" b="0"/>
              </a:stretch>
            </a:blipFill>
          </p:spPr>
        </p:sp>
      </p:grpSp>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4466644" y="1226915"/>
            <a:ext cx="9637490" cy="1588865"/>
          </a:xfrm>
          <a:prstGeom prst="rect">
            <a:avLst/>
          </a:prstGeom>
        </p:spPr>
      </p:pic>
      <p:pic>
        <p:nvPicPr>
          <p:cNvPr name="Picture 10" id="10"/>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7560012" y="4947637"/>
            <a:ext cx="6369396" cy="19050"/>
          </a:xfrm>
          <a:prstGeom prst="rect">
            <a:avLst/>
          </a:prstGeom>
        </p:spPr>
      </p:pic>
      <p:sp>
        <p:nvSpPr>
          <p:cNvPr name="TextBox 11" id="11"/>
          <p:cNvSpPr txBox="true"/>
          <p:nvPr/>
        </p:nvSpPr>
        <p:spPr>
          <a:xfrm rot="0">
            <a:off x="7146836" y="1570949"/>
            <a:ext cx="4277116" cy="619544"/>
          </a:xfrm>
          <a:prstGeom prst="rect">
            <a:avLst/>
          </a:prstGeom>
        </p:spPr>
        <p:txBody>
          <a:bodyPr anchor="t" rtlCol="false" tIns="0" lIns="0" bIns="0" rIns="0">
            <a:spAutoFit/>
          </a:bodyPr>
          <a:lstStyle/>
          <a:p>
            <a:pPr algn="l">
              <a:lnSpc>
                <a:spcPts val="5040"/>
              </a:lnSpc>
            </a:pPr>
            <a:r>
              <a:rPr lang="en-US" sz="3600">
                <a:solidFill>
                  <a:srgbClr val="FFFFFF"/>
                </a:solidFill>
                <a:latin typeface="Open Sauce Bold Italics"/>
              </a:rPr>
              <a:t>Submission Github</a:t>
            </a:r>
          </a:p>
        </p:txBody>
      </p:sp>
      <p:sp>
        <p:nvSpPr>
          <p:cNvPr name="TextBox 12" id="12"/>
          <p:cNvSpPr txBox="true"/>
          <p:nvPr/>
        </p:nvSpPr>
        <p:spPr>
          <a:xfrm rot="0">
            <a:off x="7560012" y="4254551"/>
            <a:ext cx="2407472" cy="420548"/>
          </a:xfrm>
          <a:prstGeom prst="rect">
            <a:avLst/>
          </a:prstGeom>
        </p:spPr>
        <p:txBody>
          <a:bodyPr anchor="t" rtlCol="false" tIns="0" lIns="0" bIns="0" rIns="0">
            <a:spAutoFit/>
          </a:bodyPr>
          <a:lstStyle/>
          <a:p>
            <a:pPr algn="l">
              <a:lnSpc>
                <a:spcPts val="3595"/>
              </a:lnSpc>
            </a:pPr>
            <a:r>
              <a:rPr lang="en-US" sz="2568">
                <a:solidFill>
                  <a:srgbClr val="035081"/>
                </a:solidFill>
                <a:latin typeface="Open Sauce"/>
              </a:rPr>
              <a:t>perarivu.v</a:t>
            </a:r>
          </a:p>
        </p:txBody>
      </p:sp>
      <p:sp>
        <p:nvSpPr>
          <p:cNvPr name="TextBox 13" id="13"/>
          <p:cNvSpPr txBox="true"/>
          <p:nvPr/>
        </p:nvSpPr>
        <p:spPr>
          <a:xfrm rot="0">
            <a:off x="7560012" y="4776835"/>
            <a:ext cx="6674749" cy="313030"/>
          </a:xfrm>
          <a:prstGeom prst="rect">
            <a:avLst/>
          </a:prstGeom>
        </p:spPr>
        <p:txBody>
          <a:bodyPr anchor="t" rtlCol="false" tIns="0" lIns="0" bIns="0" rIns="0">
            <a:spAutoFit/>
          </a:bodyPr>
          <a:lstStyle/>
          <a:p>
            <a:pPr algn="l">
              <a:lnSpc>
                <a:spcPts val="2696"/>
              </a:lnSpc>
            </a:pPr>
            <a:r>
              <a:rPr lang="en-US" sz="1926" u="sng">
                <a:solidFill>
                  <a:srgbClr val="C88C32"/>
                </a:solidFill>
                <a:latin typeface="Open Sauce Bold Italics"/>
                <a:hlinkClick r:id="rId11" tooltip="https://github.com/Perarivu/to-do-list.git"/>
              </a:rPr>
              <a:t>https://github.com/Perarivu/to-do-list.git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DAFch8J6mPg</dc:identifier>
  <dcterms:modified xsi:type="dcterms:W3CDTF">2011-08-01T06:04:30Z</dcterms:modified>
  <cp:revision>1</cp:revision>
  <dc:title>DONE BY</dc:title>
</cp:coreProperties>
</file>